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3551F-7B70-449D-B14C-3C6342967E0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97393-DC27-4B81-B55F-D71CD872B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3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35BC15-23B9-4297-ADFC-F36D2434F154}" type="slidenum">
              <a:rPr kumimoji="0" lang="en-Z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0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D1-4821-4095-A973-E993330A1B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3B7D-C61D-42A8-AA2A-CA660877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D1-4821-4095-A973-E993330A1B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3B7D-C61D-42A8-AA2A-CA660877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5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D1-4821-4095-A973-E993330A1B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3B7D-C61D-42A8-AA2A-CA660877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78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8881A-5117-4027-B4F3-430EFD88D72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 Sep 2020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E7F9E6-2803-41FA-96B7-DC9637591C72}" type="slidenum">
              <a:rPr lang="en-ZA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2DD3C-5FA7-4216-80D4-FFB59A12BB26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 Sep 2020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757464-07A0-4090-B7DF-F15D21FD5232}" type="slidenum">
              <a:rPr lang="en-ZA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00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36E0-9D74-4EEB-A1E2-AE9D7D5FC499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 Sep 2020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563C14-026A-47E4-B5D2-BDC3EE1E110A}" type="slidenum">
              <a:rPr lang="en-ZA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71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B89B4-AE29-4A5C-8B64-265BF7BF4E3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 Sep 2020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4F5E5D-A97B-4A1C-97C5-BD22B34ABCD2}" type="slidenum">
              <a:rPr lang="en-ZA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F0996-485A-479C-8C15-A9F67F7C055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 Sep 2020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1F5E24-3347-405C-AB0D-2FFEEBA6B1AA}" type="slidenum">
              <a:rPr lang="en-ZA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15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82371-43EA-4599-B991-BB05C9B89E8C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 Sep 2020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64C139-845A-41CC-8908-4C2500A23BAA}" type="slidenum">
              <a:rPr lang="en-ZA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35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F1EBA-DF7B-468F-B13B-A078B8B82772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 Sep 2020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A0C91D-666D-4D44-84ED-25173C3C146E}" type="slidenum">
              <a:rPr lang="en-ZA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69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00C3-4630-4C4A-8DED-8ADAD7B5CB9F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 Sep 2020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980345-18FA-490B-B698-00B09EC20BF7}" type="slidenum">
              <a:rPr lang="en-ZA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6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D1-4821-4095-A973-E993330A1B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3B7D-C61D-42A8-AA2A-CA660877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00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50B4A-010D-4D2B-BBA4-24894B652A1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 Sep 2020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E214B5-2642-4587-A683-A2D0467785F4}" type="slidenum">
              <a:rPr lang="en-ZA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01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C753E-6C6D-439D-8778-905580B79702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 Sep 2020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A83DF5-A639-4233-BB58-87B8DD653548}" type="slidenum">
              <a:rPr lang="en-ZA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84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A181-9E9C-43D4-81C1-2CF64C8DD8E5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 Sep 2020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F0BFAA-1C31-4EF0-8BD5-5A2EBEC0FF98}" type="slidenum">
              <a:rPr lang="en-ZA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15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FFE12-8A9F-4F08-8A30-57D16F1FF434}" type="datetimeFigureOut">
              <a:rPr lang="en-ZA" smtClean="0"/>
              <a:pPr>
                <a:defRPr/>
              </a:pPr>
              <a:t>22 Sep 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53BDA-3EA2-4465-A686-A31A6DF67C91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4110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187F1-B56A-482C-9D1A-D1F078B3C031}" type="datetimeFigureOut">
              <a:rPr lang="en-ZA" smtClean="0"/>
              <a:pPr>
                <a:defRPr/>
              </a:pPr>
              <a:t>22 Sep 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A37EA-5FA8-4969-8929-EC99AA9B3DD6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360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5961F-78B7-472C-A3D3-E6710A403760}" type="datetimeFigureOut">
              <a:rPr lang="en-ZA" smtClean="0"/>
              <a:pPr>
                <a:defRPr/>
              </a:pPr>
              <a:t>22 Sep 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134BF-6EDD-4228-B5C1-3072C1016FFB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8049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CF54-A8E2-484E-8EB8-FF5EF8573A5D}" type="datetimeFigureOut">
              <a:rPr lang="en-ZA" smtClean="0"/>
              <a:pPr>
                <a:defRPr/>
              </a:pPr>
              <a:t>22 Sep 2020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3B3B6-ED05-4963-A592-13963DBD8088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2484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F17F-E2BB-4B11-8E18-A0C8853342B2}" type="datetimeFigureOut">
              <a:rPr lang="en-ZA" smtClean="0"/>
              <a:pPr>
                <a:defRPr/>
              </a:pPr>
              <a:t>22 Sep 2020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1C479-EF41-4973-B56C-D6800A0683B5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7823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2C690-7A42-4DD5-B324-0D7F9EBFE345}" type="datetimeFigureOut">
              <a:rPr lang="en-ZA" smtClean="0"/>
              <a:pPr>
                <a:defRPr/>
              </a:pPr>
              <a:t>22 Sep 2020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28C2D-CDE4-4908-9C2B-BD620ACEE0B4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5439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EB5F-1548-4BF7-9FC1-4EC105C8469F}" type="datetimeFigureOut">
              <a:rPr lang="en-ZA" smtClean="0"/>
              <a:pPr>
                <a:defRPr/>
              </a:pPr>
              <a:t>22 Sep 2020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C5BC-4284-4E6D-A3F6-4742B0447312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060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D1-4821-4095-A973-E993330A1B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3B7D-C61D-42A8-AA2A-CA660877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75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E8473-A31B-4F44-AB4E-5713FC9F5B05}" type="datetimeFigureOut">
              <a:rPr lang="en-ZA" smtClean="0"/>
              <a:pPr>
                <a:defRPr/>
              </a:pPr>
              <a:t>22 Sep 2020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26E34-B2C5-4F60-8C8F-9929049A0675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9658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97FF-0787-4351-9EEA-5C618E715954}" type="datetimeFigureOut">
              <a:rPr lang="en-ZA" smtClean="0"/>
              <a:pPr>
                <a:defRPr/>
              </a:pPr>
              <a:t>22 Sep 2020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23C8-AC32-458F-8E71-20A9818FB9CA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7077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09165-76C8-47BF-8472-EECBA5E4B676}" type="datetimeFigureOut">
              <a:rPr lang="en-ZA" smtClean="0"/>
              <a:pPr>
                <a:defRPr/>
              </a:pPr>
              <a:t>22 Sep 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FF560-E418-4CF7-9864-E8ABD7318367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6514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BBE2F-AAC4-489D-9CB8-92EF9B64F758}" type="datetimeFigureOut">
              <a:rPr lang="en-ZA" smtClean="0"/>
              <a:pPr>
                <a:defRPr/>
              </a:pPr>
              <a:t>22 Sep 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4521C-77A5-478F-9697-76A58BFE0923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994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D1-4821-4095-A973-E993330A1B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3B7D-C61D-42A8-AA2A-CA660877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2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D1-4821-4095-A973-E993330A1B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3B7D-C61D-42A8-AA2A-CA660877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2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D1-4821-4095-A973-E993330A1B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3B7D-C61D-42A8-AA2A-CA660877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7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D1-4821-4095-A973-E993330A1B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3B7D-C61D-42A8-AA2A-CA660877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4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D1-4821-4095-A973-E993330A1B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3B7D-C61D-42A8-AA2A-CA660877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3D1-4821-4095-A973-E993330A1B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3B7D-C61D-42A8-AA2A-CA660877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9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7F3D1-4821-4095-A973-E993330A1BE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33B7D-C61D-42A8-AA2A-CA6608773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6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Z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Z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102CA2-D978-4EED-BFF5-0E970511FEFB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 Sep 2020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52262A-A13B-4920-8A55-D0EA234D09B0}" type="slidenum">
              <a:rPr lang="en-ZA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2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ZA" alt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Z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F9B14A6-EA96-4E1E-9AF0-ED97C7C3FAE0}" type="datetimeFigureOut">
              <a:rPr lang="en-ZA" smtClean="0"/>
              <a:pPr>
                <a:defRPr/>
              </a:pPr>
              <a:t>22 Sep 2020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C95830D-607B-4022-BC75-B0E7D2BB5C35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621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rf.ac.za/funding_overview.php?fid=127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stlefoundation.org/e/research.html" TargetMode="External"/><Relationship Id="rId2" Type="http://schemas.openxmlformats.org/officeDocument/2006/relationships/hyperlink" Target="http://www.tshikululu.org.za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ec.europa.eu/programmes/erasmus-plus/index_en.htm" TargetMode="External"/><Relationship Id="rId4" Type="http://schemas.openxmlformats.org/officeDocument/2006/relationships/hyperlink" Target="http://www.dhet.gov.za/internationalScholarship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earch.researchconnect.eu/" TargetMode="Externa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obin.Drennan@wits.ac.za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rc.ac.za/funding/university.htm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ctrTitle"/>
          </p:nvPr>
        </p:nvSpPr>
        <p:spPr>
          <a:xfrm>
            <a:off x="2208213" y="1484313"/>
            <a:ext cx="7772400" cy="26924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00"/>
                </a:solidFill>
              </a:rPr>
              <a:t>Funding for Research</a:t>
            </a:r>
            <a:endParaRPr lang="en-ZA" altLang="en-US" sz="4000">
              <a:solidFill>
                <a:srgbClr val="FF0000"/>
              </a:solidFill>
            </a:endParaRPr>
          </a:p>
        </p:txBody>
      </p:sp>
      <p:pic>
        <p:nvPicPr>
          <p:cNvPr id="15155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115888"/>
            <a:ext cx="20240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6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0"/>
          <a:stretch>
            <a:fillRect/>
          </a:stretch>
        </p:blipFill>
        <p:spPr bwMode="auto">
          <a:xfrm>
            <a:off x="5159376" y="5157789"/>
            <a:ext cx="18716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00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NRF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ZA" dirty="0" err="1" smtClean="0">
                <a:latin typeface="Comic Sans MS" panose="030F0702030302020204" pitchFamily="66" charset="0"/>
              </a:rPr>
              <a:t>Thuthuka</a:t>
            </a:r>
            <a:endParaRPr lang="en-ZA" dirty="0" smtClean="0">
              <a:latin typeface="Comic Sans MS" panose="030F0702030302020204" pitchFamily="66" charset="0"/>
            </a:endParaRPr>
          </a:p>
          <a:p>
            <a:pPr lvl="1">
              <a:defRPr/>
            </a:pPr>
            <a:r>
              <a:rPr lang="en-ZA" dirty="0" smtClean="0">
                <a:latin typeface="Comic Sans MS" panose="030F0702030302020204" pitchFamily="66" charset="0"/>
              </a:rPr>
              <a:t>Supports the development of black female researchers or those with disabilities (&lt;45 years)</a:t>
            </a:r>
          </a:p>
          <a:p>
            <a:pPr lvl="1">
              <a:defRPr/>
            </a:pPr>
            <a:r>
              <a:rPr lang="en-ZA" dirty="0" smtClean="0">
                <a:latin typeface="Comic Sans MS" panose="030F0702030302020204" pitchFamily="66" charset="0"/>
              </a:rPr>
              <a:t>Three tracks</a:t>
            </a:r>
          </a:p>
          <a:p>
            <a:pPr lvl="2">
              <a:defRPr/>
            </a:pPr>
            <a:r>
              <a:rPr lang="en-ZA" dirty="0" smtClean="0">
                <a:latin typeface="Comic Sans MS" panose="030F0702030302020204" pitchFamily="66" charset="0"/>
              </a:rPr>
              <a:t>PhD Post PhD</a:t>
            </a:r>
          </a:p>
          <a:p>
            <a:pPr lvl="2">
              <a:defRPr/>
            </a:pPr>
            <a:r>
              <a:rPr lang="en-ZA" dirty="0" smtClean="0">
                <a:latin typeface="Comic Sans MS" panose="030F0702030302020204" pitchFamily="66" charset="0"/>
              </a:rPr>
              <a:t>NRF rating track</a:t>
            </a:r>
          </a:p>
          <a:p>
            <a:pPr lvl="1">
              <a:defRPr/>
            </a:pPr>
            <a:r>
              <a:rPr lang="en-ZA" dirty="0" smtClean="0">
                <a:latin typeface="Comic Sans MS" panose="030F0702030302020204" pitchFamily="66" charset="0"/>
              </a:rPr>
              <a:t>Funding for maximum of 9 years</a:t>
            </a:r>
          </a:p>
          <a:p>
            <a:pPr lvl="1">
              <a:defRPr/>
            </a:pPr>
            <a:endParaRPr lang="en-ZA" dirty="0">
              <a:latin typeface="Comic Sans MS" panose="030F0702030302020204" pitchFamily="66" charset="0"/>
            </a:endParaRPr>
          </a:p>
          <a:p>
            <a:pPr marL="457200" lvl="1" indent="0">
              <a:buNone/>
              <a:defRPr/>
            </a:pPr>
            <a:endParaRPr lang="en-ZA" dirty="0" smtClean="0"/>
          </a:p>
        </p:txBody>
      </p:sp>
      <p:sp>
        <p:nvSpPr>
          <p:cNvPr id="161796" name="TextBox 3"/>
          <p:cNvSpPr txBox="1">
            <a:spLocks noChangeArrowheads="1"/>
          </p:cNvSpPr>
          <p:nvPr/>
        </p:nvSpPr>
        <p:spPr bwMode="auto">
          <a:xfrm>
            <a:off x="2711450" y="5949950"/>
            <a:ext cx="5811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ZA" altLang="en-US" sz="180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  <a:hlinkClick r:id="rId2"/>
              </a:rPr>
              <a:t>http://www.nrf.ac.za/funding_overview.php?f</a:t>
            </a:r>
            <a:r>
              <a:rPr lang="en-ZA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id=127</a:t>
            </a:r>
            <a:endParaRPr lang="en-ZA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81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Other sources</a:t>
            </a:r>
          </a:p>
        </p:txBody>
      </p:sp>
      <p:sp>
        <p:nvSpPr>
          <p:cNvPr id="162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altLang="en-US" sz="2400">
                <a:latin typeface="Comic Sans MS" panose="030F0702030302020204" pitchFamily="66" charset="0"/>
              </a:rPr>
              <a:t>Pharmaceutical industry</a:t>
            </a:r>
          </a:p>
          <a:p>
            <a:r>
              <a:rPr lang="en-ZA" altLang="en-US" sz="2400">
                <a:latin typeface="Comic Sans MS" panose="030F0702030302020204" pitchFamily="66" charset="0"/>
              </a:rPr>
              <a:t>Tshikululu Social Investments </a:t>
            </a:r>
            <a:r>
              <a:rPr lang="en-ZA" altLang="en-US" sz="2400">
                <a:latin typeface="Comic Sans MS" panose="030F0702030302020204" pitchFamily="66" charset="0"/>
                <a:hlinkClick r:id="rId2"/>
              </a:rPr>
              <a:t>http://www.tshikululu.org.za</a:t>
            </a:r>
            <a:endParaRPr lang="en-ZA" altLang="en-US" sz="2400">
              <a:latin typeface="Comic Sans MS" panose="030F0702030302020204" pitchFamily="66" charset="0"/>
            </a:endParaRPr>
          </a:p>
          <a:p>
            <a:pPr lvl="1"/>
            <a:r>
              <a:rPr lang="en-ZA" altLang="en-US" sz="2400">
                <a:latin typeface="Comic Sans MS" panose="030F0702030302020204" pitchFamily="66" charset="0"/>
              </a:rPr>
              <a:t>Administers a number of funds including Anglo American Chairman’s Fund, Discovery Fund</a:t>
            </a:r>
          </a:p>
          <a:p>
            <a:r>
              <a:rPr lang="en-ZA" altLang="en-US" sz="2400">
                <a:latin typeface="Comic Sans MS" panose="030F0702030302020204" pitchFamily="66" charset="0"/>
              </a:rPr>
              <a:t>Nestle Foundation </a:t>
            </a:r>
            <a:r>
              <a:rPr lang="en-ZA" altLang="en-US" sz="2400">
                <a:latin typeface="Comic Sans MS" panose="030F0702030302020204" pitchFamily="66" charset="0"/>
                <a:hlinkClick r:id="rId3"/>
              </a:rPr>
              <a:t>www.nestlefoundation.org/e/research.html</a:t>
            </a:r>
            <a:r>
              <a:rPr lang="en-ZA" altLang="en-US" sz="2400">
                <a:latin typeface="Comic Sans MS" panose="030F0702030302020204" pitchFamily="66" charset="0"/>
              </a:rPr>
              <a:t> </a:t>
            </a:r>
          </a:p>
          <a:p>
            <a:r>
              <a:rPr lang="en-ZA" altLang="en-US" sz="2400">
                <a:latin typeface="Comic Sans MS" panose="030F0702030302020204" pitchFamily="66" charset="0"/>
              </a:rPr>
              <a:t> Bill &amp; Melinda Gates Foundation</a:t>
            </a:r>
          </a:p>
          <a:p>
            <a:r>
              <a:rPr lang="en-ZA" altLang="en-US" sz="2400">
                <a:latin typeface="Comic Sans MS" panose="030F0702030302020204" pitchFamily="66" charset="0"/>
                <a:hlinkClick r:id="rId4"/>
              </a:rPr>
              <a:t>http://www.dhet.gov.za/internationalScholarships/</a:t>
            </a:r>
            <a:endParaRPr lang="en-ZA" altLang="en-US" sz="2400">
              <a:latin typeface="Comic Sans MS" panose="030F0702030302020204" pitchFamily="66" charset="0"/>
            </a:endParaRPr>
          </a:p>
          <a:p>
            <a:r>
              <a:rPr lang="en-ZA" altLang="en-US" sz="2400">
                <a:latin typeface="Comic Sans MS" panose="030F0702030302020204" pitchFamily="66" charset="0"/>
                <a:hlinkClick r:id="rId5"/>
              </a:rPr>
              <a:t>http://ec.europa.eu/programmes/erasmus-plus/index_en.htm</a:t>
            </a:r>
            <a:endParaRPr lang="en-ZA" altLang="en-US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1470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Research Connect</a:t>
            </a:r>
            <a:br>
              <a:rPr lang="en-ZA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Z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International</a:t>
            </a:r>
            <a:endParaRPr lang="en-Z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1088" y="1484314"/>
            <a:ext cx="39608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ZA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"/>
              </a:rPr>
              <a:t>https://search.researchconnect.eu/</a:t>
            </a:r>
            <a:r>
              <a:rPr lang="en-ZA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1088" y="2041526"/>
            <a:ext cx="75612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ZA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Username: Your Wits email address (this includes @wits, @</a:t>
            </a:r>
            <a:r>
              <a:rPr lang="en-ZA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nhls</a:t>
            </a:r>
            <a:r>
              <a:rPr lang="en-ZA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, @</a:t>
            </a:r>
            <a:r>
              <a:rPr lang="en-ZA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nicd</a:t>
            </a:r>
            <a:r>
              <a:rPr lang="en-ZA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, @</a:t>
            </a:r>
            <a:r>
              <a:rPr lang="en-ZA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wrhi</a:t>
            </a:r>
            <a:r>
              <a:rPr lang="en-ZA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etc.)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Password: Wits2019</a:t>
            </a:r>
          </a:p>
        </p:txBody>
      </p:sp>
      <p:pic>
        <p:nvPicPr>
          <p:cNvPr id="16384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068639"/>
            <a:ext cx="76327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41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Cost recovery</a:t>
            </a:r>
          </a:p>
        </p:txBody>
      </p:sp>
      <p:sp>
        <p:nvSpPr>
          <p:cNvPr id="164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ZA" altLang="en-US" sz="2400">
                <a:latin typeface="Comic Sans MS" panose="030F0702030302020204" pitchFamily="66" charset="0"/>
              </a:rPr>
              <a:t>25% of all funds received, deducted </a:t>
            </a:r>
          </a:p>
          <a:p>
            <a:pPr lvl="1" algn="just" eaLnBrk="1" hangingPunct="1"/>
            <a:r>
              <a:rPr lang="en-ZA" altLang="en-US" sz="2000">
                <a:latin typeface="Comic Sans MS" panose="030F0702030302020204" pitchFamily="66" charset="0"/>
              </a:rPr>
              <a:t>10% to the Faculty</a:t>
            </a:r>
          </a:p>
          <a:p>
            <a:pPr lvl="1" algn="just" eaLnBrk="1" hangingPunct="1"/>
            <a:r>
              <a:rPr lang="en-ZA" altLang="en-US" sz="2000">
                <a:latin typeface="Comic Sans MS" panose="030F0702030302020204" pitchFamily="66" charset="0"/>
              </a:rPr>
              <a:t>15% to the School and should be retuned to you by the school</a:t>
            </a:r>
          </a:p>
          <a:p>
            <a:pPr algn="just" eaLnBrk="1" hangingPunct="1"/>
            <a:r>
              <a:rPr lang="en-ZA" altLang="en-US" sz="2400">
                <a:latin typeface="Comic Sans MS" panose="030F0702030302020204" pitchFamily="66" charset="0"/>
              </a:rPr>
              <a:t>funds not attracting cost recovery include the NRF and MRC</a:t>
            </a:r>
          </a:p>
          <a:p>
            <a:pPr algn="just" eaLnBrk="1" hangingPunct="1"/>
            <a:r>
              <a:rPr lang="en-ZA" altLang="en-US" sz="2400">
                <a:latin typeface="Comic Sans MS" panose="030F0702030302020204" pitchFamily="66" charset="0"/>
              </a:rPr>
              <a:t>All other funds must be negotiated with central University Committee eg NIH 8%</a:t>
            </a:r>
          </a:p>
          <a:p>
            <a:pPr algn="just" eaLnBrk="1" hangingPunct="1"/>
            <a:r>
              <a:rPr lang="en-ZA" altLang="en-US" sz="2400">
                <a:latin typeface="Comic Sans MS" panose="030F0702030302020204" pitchFamily="66" charset="0"/>
              </a:rPr>
              <a:t>If funds are placed in WHC, approx 8% admin fee and VAT is added.</a:t>
            </a:r>
          </a:p>
        </p:txBody>
      </p:sp>
    </p:spTree>
    <p:extLst>
      <p:ext uri="{BB962C8B-B14F-4D97-AF65-F5344CB8AC3E}">
        <p14:creationId xmlns:p14="http://schemas.microsoft.com/office/powerpoint/2010/main" val="311488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How to apply for funds</a:t>
            </a:r>
          </a:p>
        </p:txBody>
      </p:sp>
      <p:sp>
        <p:nvSpPr>
          <p:cNvPr id="165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ZA" altLang="en-US" sz="2800">
                <a:latin typeface="Comic Sans MS" panose="030F0702030302020204" pitchFamily="66" charset="0"/>
              </a:rPr>
              <a:t>The Faculty does have grant writing courses</a:t>
            </a:r>
          </a:p>
          <a:p>
            <a:pPr eaLnBrk="1" hangingPunct="1"/>
            <a:r>
              <a:rPr lang="en-ZA" altLang="en-US" sz="2800">
                <a:latin typeface="Comic Sans MS" panose="030F0702030302020204" pitchFamily="66" charset="0"/>
              </a:rPr>
              <a:t>Don’t be sloppy</a:t>
            </a:r>
          </a:p>
          <a:p>
            <a:pPr eaLnBrk="1" hangingPunct="1"/>
            <a:r>
              <a:rPr lang="en-ZA" altLang="en-US" sz="2800">
                <a:latin typeface="Comic Sans MS" panose="030F0702030302020204" pitchFamily="66" charset="0"/>
              </a:rPr>
              <a:t>Answer all questions – do what is asked</a:t>
            </a:r>
          </a:p>
          <a:p>
            <a:pPr eaLnBrk="1" hangingPunct="1"/>
            <a:r>
              <a:rPr lang="en-ZA" altLang="en-US" sz="2800">
                <a:latin typeface="Comic Sans MS" panose="030F0702030302020204" pitchFamily="66" charset="0"/>
              </a:rPr>
              <a:t>Sell your project</a:t>
            </a:r>
          </a:p>
          <a:p>
            <a:pPr lvl="1" eaLnBrk="1" hangingPunct="1"/>
            <a:endParaRPr lang="en-ZA" altLang="en-US" smtClean="0"/>
          </a:p>
        </p:txBody>
      </p:sp>
    </p:spTree>
    <p:extLst>
      <p:ext uri="{BB962C8B-B14F-4D97-AF65-F5344CB8AC3E}">
        <p14:creationId xmlns:p14="http://schemas.microsoft.com/office/powerpoint/2010/main" val="119190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algn="just">
              <a:defRPr/>
            </a:pPr>
            <a:r>
              <a:rPr lang="en-ZA" dirty="0" smtClean="0">
                <a:latin typeface="Comic Sans MS" panose="030F0702030302020204" pitchFamily="66" charset="0"/>
              </a:rPr>
              <a:t>The supervisor’s research funds</a:t>
            </a:r>
          </a:p>
          <a:p>
            <a:pPr lvl="1" algn="just">
              <a:defRPr/>
            </a:pPr>
            <a:r>
              <a:rPr lang="en-ZA" dirty="0" smtClean="0">
                <a:latin typeface="Comic Sans MS" panose="030F0702030302020204" pitchFamily="66" charset="0"/>
              </a:rPr>
              <a:t>As part of a programme of research (research entities)</a:t>
            </a:r>
          </a:p>
          <a:p>
            <a:pPr lvl="1" algn="just">
              <a:defRPr/>
            </a:pPr>
            <a:r>
              <a:rPr lang="en-ZA" dirty="0" smtClean="0">
                <a:latin typeface="Comic Sans MS" panose="030F0702030302020204" pitchFamily="66" charset="0"/>
              </a:rPr>
              <a:t>Departmental/School funds</a:t>
            </a:r>
          </a:p>
          <a:p>
            <a:pPr lvl="1" algn="just">
              <a:defRPr/>
            </a:pPr>
            <a:r>
              <a:rPr lang="en-ZA" dirty="0" smtClean="0">
                <a:latin typeface="Comic Sans MS" panose="030F0702030302020204" pitchFamily="66" charset="0"/>
              </a:rPr>
              <a:t>Your own funds from RINC</a:t>
            </a:r>
          </a:p>
          <a:p>
            <a:pPr lvl="1" algn="just">
              <a:defRPr/>
            </a:pPr>
            <a:r>
              <a:rPr lang="en-ZA" dirty="0" smtClean="0">
                <a:latin typeface="Comic Sans MS" panose="030F0702030302020204" pitchFamily="66" charset="0"/>
              </a:rPr>
              <a:t>Faculty derived funds </a:t>
            </a:r>
          </a:p>
          <a:p>
            <a:pPr lvl="1" algn="just">
              <a:defRPr/>
            </a:pPr>
            <a:r>
              <a:rPr lang="en-ZA" dirty="0" smtClean="0">
                <a:latin typeface="Comic Sans MS" panose="030F0702030302020204" pitchFamily="66" charset="0"/>
              </a:rPr>
              <a:t>URC funds</a:t>
            </a:r>
          </a:p>
          <a:p>
            <a:pPr lvl="1" algn="just">
              <a:defRPr/>
            </a:pPr>
            <a:r>
              <a:rPr lang="en-ZA" dirty="0" smtClean="0">
                <a:latin typeface="Comic Sans MS" panose="030F0702030302020204" pitchFamily="66" charset="0"/>
              </a:rPr>
              <a:t>NHLS Research Trust funds administered by MRC</a:t>
            </a:r>
          </a:p>
          <a:p>
            <a:pPr lvl="1" algn="just">
              <a:defRPr/>
            </a:pPr>
            <a:r>
              <a:rPr lang="en-ZA" dirty="0" smtClean="0">
                <a:latin typeface="Comic Sans MS" panose="030F0702030302020204" pitchFamily="66" charset="0"/>
              </a:rPr>
              <a:t>SA Statutory Bodies MRC/NRF</a:t>
            </a:r>
          </a:p>
          <a:p>
            <a:pPr lvl="1" algn="just">
              <a:defRPr/>
            </a:pPr>
            <a:r>
              <a:rPr lang="en-ZA" dirty="0" smtClean="0">
                <a:latin typeface="Comic Sans MS" panose="030F0702030302020204" pitchFamily="66" charset="0"/>
              </a:rPr>
              <a:t>Other SA agencies and industries</a:t>
            </a:r>
          </a:p>
          <a:p>
            <a:pPr lvl="1" algn="just">
              <a:defRPr/>
            </a:pPr>
            <a:r>
              <a:rPr lang="en-ZA" dirty="0" smtClean="0">
                <a:latin typeface="Comic Sans MS" panose="030F0702030302020204" pitchFamily="66" charset="0"/>
              </a:rPr>
              <a:t>Overseas funding</a:t>
            </a:r>
          </a:p>
          <a:p>
            <a:pPr lvl="1">
              <a:defRPr/>
            </a:pPr>
            <a:endParaRPr lang="en-ZA" dirty="0" smtClean="0"/>
          </a:p>
          <a:p>
            <a:pPr lvl="1">
              <a:defRPr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7718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Own or supervisor’s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ZA" dirty="0" smtClean="0">
                <a:latin typeface="Comic Sans MS" panose="030F0702030302020204" pitchFamily="66" charset="0"/>
              </a:rPr>
              <a:t> Research Incentive Funds</a:t>
            </a:r>
          </a:p>
          <a:p>
            <a:pPr lvl="1" algn="just">
              <a:defRPr/>
            </a:pPr>
            <a:r>
              <a:rPr lang="en-ZA" dirty="0" smtClean="0">
                <a:latin typeface="Comic Sans MS" panose="030F0702030302020204" pitchFamily="66" charset="0"/>
              </a:rPr>
              <a:t>R10,000/R20,000 per article, divided by number of authors</a:t>
            </a:r>
          </a:p>
          <a:p>
            <a:pPr lvl="1" algn="just">
              <a:defRPr/>
            </a:pPr>
            <a:r>
              <a:rPr lang="en-ZA" dirty="0" smtClean="0">
                <a:latin typeface="Comic Sans MS" panose="030F0702030302020204" pitchFamily="66" charset="0"/>
              </a:rPr>
              <a:t>For each </a:t>
            </a:r>
            <a:r>
              <a:rPr lang="en-ZA" dirty="0" err="1" smtClean="0">
                <a:latin typeface="Comic Sans MS" panose="030F0702030302020204" pitchFamily="66" charset="0"/>
              </a:rPr>
              <a:t>DoHE</a:t>
            </a:r>
            <a:r>
              <a:rPr lang="en-ZA" dirty="0" smtClean="0">
                <a:latin typeface="Comic Sans MS" panose="030F0702030302020204" pitchFamily="66" charset="0"/>
              </a:rPr>
              <a:t> accredited publication (list of accredited SA journals and all ISI listed journals)</a:t>
            </a:r>
          </a:p>
          <a:p>
            <a:pPr lvl="1" algn="just">
              <a:defRPr/>
            </a:pPr>
            <a:r>
              <a:rPr lang="en-ZA" dirty="0" smtClean="0">
                <a:latin typeface="Comic Sans MS" panose="030F0702030302020204" pitchFamily="66" charset="0"/>
              </a:rPr>
              <a:t>No letters, simple case reports, editorials, current opinions, reviews</a:t>
            </a:r>
          </a:p>
          <a:p>
            <a:pPr lvl="1" algn="just">
              <a:defRPr/>
            </a:pPr>
            <a:r>
              <a:rPr lang="en-ZA" dirty="0" smtClean="0">
                <a:latin typeface="Comic Sans MS" panose="030F0702030302020204" pitchFamily="66" charset="0"/>
              </a:rPr>
              <a:t>Must ensure all articles are uploaded on Wits system so they get claimed in the year in which the articles are published</a:t>
            </a:r>
          </a:p>
          <a:p>
            <a:pPr lvl="1" algn="just">
              <a:defRPr/>
            </a:pPr>
            <a:r>
              <a:rPr lang="en-ZA" dirty="0" smtClean="0">
                <a:latin typeface="Comic Sans MS" panose="030F0702030302020204" pitchFamily="66" charset="0"/>
              </a:rPr>
              <a:t>Funds can be rolled over, but be careful. Not for ever.</a:t>
            </a:r>
          </a:p>
          <a:p>
            <a:pPr lvl="1">
              <a:defRPr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3138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Faculty Individual Grants</a:t>
            </a:r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ZA" altLang="en-US" sz="2400">
                <a:latin typeface="Comic Sans MS" panose="030F0702030302020204" pitchFamily="66" charset="0"/>
              </a:rPr>
              <a:t>Usually applications called for once a year (applications in by end of January)</a:t>
            </a:r>
          </a:p>
          <a:p>
            <a:pPr algn="just"/>
            <a:r>
              <a:rPr lang="en-ZA" altLang="en-US" sz="2400">
                <a:latin typeface="Comic Sans MS" panose="030F0702030302020204" pitchFamily="66" charset="0"/>
              </a:rPr>
              <a:t>Medical Faculty Research Endowment Fund (R330,000)</a:t>
            </a:r>
          </a:p>
          <a:p>
            <a:pPr algn="just"/>
            <a:r>
              <a:rPr lang="en-ZA" altLang="en-US" sz="2400">
                <a:latin typeface="Comic Sans MS" panose="030F0702030302020204" pitchFamily="66" charset="0"/>
              </a:rPr>
              <a:t>FRC Individual Grants (R600,000)</a:t>
            </a:r>
          </a:p>
          <a:p>
            <a:pPr lvl="1" algn="just"/>
            <a:r>
              <a:rPr lang="en-ZA" altLang="en-US" sz="2000">
                <a:latin typeface="Comic Sans MS" panose="030F0702030302020204" pitchFamily="66" charset="0"/>
              </a:rPr>
              <a:t>Must spend funding within the funding year (by October)</a:t>
            </a:r>
          </a:p>
          <a:p>
            <a:pPr lvl="1" algn="just"/>
            <a:r>
              <a:rPr lang="en-ZA" altLang="en-US" sz="2000">
                <a:latin typeface="Comic Sans MS" panose="030F0702030302020204" pitchFamily="66" charset="0"/>
              </a:rPr>
              <a:t>Not for computers, programmes, travel between hospitals, statistics, conferences/courses, preparation of dissertations and theses, research assistance </a:t>
            </a:r>
          </a:p>
          <a:p>
            <a:pPr lvl="1" algn="just"/>
            <a:r>
              <a:rPr lang="en-ZA" altLang="en-US" sz="2000">
                <a:latin typeface="Comic Sans MS" panose="030F0702030302020204" pitchFamily="66" charset="0"/>
              </a:rPr>
              <a:t>For postgraduate students (Masters R5,000; PhD R8,000)</a:t>
            </a:r>
          </a:p>
          <a:p>
            <a:pPr lvl="1" algn="just"/>
            <a:r>
              <a:rPr lang="en-ZA" altLang="en-US" sz="2000">
                <a:latin typeface="Comic Sans MS" panose="030F0702030302020204" pitchFamily="66" charset="0"/>
              </a:rPr>
              <a:t>New staff members (lecturer/researcher and above) and young researchers (3 or less years post PhD) (R10,000)</a:t>
            </a:r>
          </a:p>
        </p:txBody>
      </p:sp>
    </p:spTree>
    <p:extLst>
      <p:ext uri="{BB962C8B-B14F-4D97-AF65-F5344CB8AC3E}">
        <p14:creationId xmlns:p14="http://schemas.microsoft.com/office/powerpoint/2010/main" val="142701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Faculty - discipline specific</a:t>
            </a:r>
          </a:p>
        </p:txBody>
      </p:sp>
      <p:sp>
        <p:nvSpPr>
          <p:cNvPr id="156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altLang="en-US" sz="2400">
                <a:latin typeface="Comic Sans MS" panose="030F0702030302020204" pitchFamily="66" charset="0"/>
              </a:rPr>
              <a:t>Griffiths Trust (cancer research)</a:t>
            </a:r>
          </a:p>
          <a:p>
            <a:r>
              <a:rPr lang="en-ZA" altLang="en-US" sz="2400">
                <a:latin typeface="Comic Sans MS" panose="030F0702030302020204" pitchFamily="66" charset="0"/>
              </a:rPr>
              <a:t>Connective tissue disorders</a:t>
            </a:r>
          </a:p>
          <a:p>
            <a:r>
              <a:rPr lang="en-ZA" altLang="en-US" sz="2400">
                <a:latin typeface="Comic Sans MS" panose="030F0702030302020204" pitchFamily="66" charset="0"/>
              </a:rPr>
              <a:t>Iris Ellen Hodges CVS and Stress</a:t>
            </a:r>
          </a:p>
        </p:txBody>
      </p:sp>
    </p:spTree>
    <p:extLst>
      <p:ext uri="{BB962C8B-B14F-4D97-AF65-F5344CB8AC3E}">
        <p14:creationId xmlns:p14="http://schemas.microsoft.com/office/powerpoint/2010/main" val="2616929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Faculty Research Office</a:t>
            </a:r>
          </a:p>
        </p:txBody>
      </p:sp>
      <p:sp>
        <p:nvSpPr>
          <p:cNvPr id="157699" name="Content Placeholder 2"/>
          <p:cNvSpPr>
            <a:spLocks noGrp="1"/>
          </p:cNvSpPr>
          <p:nvPr>
            <p:ph idx="1"/>
          </p:nvPr>
        </p:nvSpPr>
        <p:spPr>
          <a:xfrm>
            <a:off x="1981200" y="1196975"/>
            <a:ext cx="8229600" cy="4929188"/>
          </a:xfrm>
        </p:spPr>
        <p:txBody>
          <a:bodyPr/>
          <a:lstStyle/>
          <a:p>
            <a:pPr algn="just"/>
            <a:r>
              <a:rPr lang="en-ZA" altLang="en-US" sz="2000">
                <a:latin typeface="Comic Sans MS" panose="030F0702030302020204" pitchFamily="66" charset="0"/>
              </a:rPr>
              <a:t>Minor Equipment (URC)</a:t>
            </a:r>
          </a:p>
          <a:p>
            <a:pPr lvl="1" algn="just"/>
            <a:r>
              <a:rPr lang="en-ZA" altLang="en-US" sz="2000">
                <a:latin typeface="Comic Sans MS" panose="030F0702030302020204" pitchFamily="66" charset="0"/>
              </a:rPr>
              <a:t>R25,000 – R300,000</a:t>
            </a:r>
          </a:p>
          <a:p>
            <a:pPr lvl="1" algn="just"/>
            <a:r>
              <a:rPr lang="en-ZA" altLang="en-US" sz="2000">
                <a:latin typeface="Comic Sans MS" panose="030F0702030302020204" pitchFamily="66" charset="0"/>
              </a:rPr>
              <a:t>Matching funds may be provided if non available from applicant</a:t>
            </a:r>
          </a:p>
          <a:p>
            <a:pPr algn="just"/>
            <a:r>
              <a:rPr lang="en-ZA" altLang="en-US" sz="2000">
                <a:latin typeface="Comic Sans MS" panose="030F0702030302020204" pitchFamily="66" charset="0"/>
              </a:rPr>
              <a:t>Major Equipment (URC and NRF)</a:t>
            </a:r>
          </a:p>
          <a:p>
            <a:pPr lvl="1" algn="just"/>
            <a:r>
              <a:rPr lang="en-ZA" altLang="en-US" sz="2000">
                <a:latin typeface="Comic Sans MS" panose="030F0702030302020204" pitchFamily="66" charset="0"/>
              </a:rPr>
              <a:t>&gt;R300,000</a:t>
            </a:r>
          </a:p>
          <a:p>
            <a:pPr lvl="1" algn="just"/>
            <a:r>
              <a:rPr lang="en-ZA" altLang="en-US" sz="2000">
                <a:latin typeface="Comic Sans MS" panose="030F0702030302020204" pitchFamily="66" charset="0"/>
              </a:rPr>
              <a:t>URC provides matching funding, but must be supported by Faculty</a:t>
            </a:r>
          </a:p>
          <a:p>
            <a:pPr algn="just"/>
            <a:r>
              <a:rPr lang="en-ZA" altLang="en-US" sz="2000">
                <a:latin typeface="Comic Sans MS" panose="030F0702030302020204" pitchFamily="66" charset="0"/>
              </a:rPr>
              <a:t>Emerging researchers (seed funding)</a:t>
            </a:r>
          </a:p>
          <a:p>
            <a:pPr algn="just"/>
            <a:r>
              <a:rPr lang="en-ZA" altLang="en-US" sz="2000">
                <a:latin typeface="Comic Sans MS" panose="030F0702030302020204" pitchFamily="66" charset="0"/>
              </a:rPr>
              <a:t>New staff funds</a:t>
            </a:r>
          </a:p>
          <a:p>
            <a:pPr algn="just"/>
            <a:r>
              <a:rPr lang="en-ZA" altLang="en-US" sz="2000">
                <a:latin typeface="Comic Sans MS" panose="030F0702030302020204" pitchFamily="66" charset="0"/>
              </a:rPr>
              <a:t>Open access publication funds</a:t>
            </a:r>
          </a:p>
          <a:p>
            <a:pPr lvl="1" algn="just"/>
            <a:r>
              <a:rPr lang="en-ZA" altLang="en-US" sz="2000">
                <a:latin typeface="Comic Sans MS" panose="030F0702030302020204" pitchFamily="66" charset="0"/>
              </a:rPr>
              <a:t>Depends on IF. Maximum R18,000</a:t>
            </a:r>
          </a:p>
          <a:p>
            <a:pPr algn="just"/>
            <a:r>
              <a:rPr lang="en-ZA" altLang="en-US" sz="2000">
                <a:latin typeface="Comic Sans MS" panose="030F0702030302020204" pitchFamily="66" charset="0"/>
              </a:rPr>
              <a:t>Conference travel (only emerging researchers)</a:t>
            </a:r>
          </a:p>
          <a:p>
            <a:pPr lvl="1" algn="just"/>
            <a:r>
              <a:rPr lang="en-ZA" altLang="en-US" sz="2000">
                <a:latin typeface="Comic Sans MS" panose="030F0702030302020204" pitchFamily="66" charset="0"/>
              </a:rPr>
              <a:t>Overseas and local (only 1 conference/year)</a:t>
            </a:r>
          </a:p>
          <a:p>
            <a:pPr lvl="1" algn="just"/>
            <a:r>
              <a:rPr lang="en-ZA" altLang="en-US" sz="2000">
                <a:latin typeface="Comic Sans MS" panose="030F0702030302020204" pitchFamily="66" charset="0"/>
              </a:rPr>
              <a:t>Must publish data from presentation before applying again</a:t>
            </a:r>
          </a:p>
        </p:txBody>
      </p:sp>
    </p:spTree>
    <p:extLst>
      <p:ext uri="{BB962C8B-B14F-4D97-AF65-F5344CB8AC3E}">
        <p14:creationId xmlns:p14="http://schemas.microsoft.com/office/powerpoint/2010/main" val="267872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University Research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ZA" sz="2800" dirty="0">
                <a:latin typeface="Comic Sans MS" panose="030F0702030302020204" pitchFamily="66" charset="0"/>
              </a:rPr>
              <a:t>Postdoctoral Fellowships (2-3 years)</a:t>
            </a:r>
          </a:p>
          <a:p>
            <a:pPr>
              <a:defRPr/>
            </a:pPr>
            <a:r>
              <a:rPr lang="en-ZA" sz="2800" dirty="0">
                <a:latin typeface="Comic Sans MS" panose="030F0702030302020204" pitchFamily="66" charset="0"/>
              </a:rPr>
              <a:t>Contact Dr Rob Drennan - </a:t>
            </a:r>
          </a:p>
          <a:p>
            <a:pPr marL="0" indent="0">
              <a:buNone/>
              <a:defRPr/>
            </a:pPr>
            <a:r>
              <a:rPr lang="en-ZA" sz="2800" dirty="0">
                <a:latin typeface="Comic Sans MS" panose="030F0702030302020204" pitchFamily="66" charset="0"/>
              </a:rPr>
              <a:t>Director, DVC (Research And Post Graduate Affairs)</a:t>
            </a:r>
          </a:p>
          <a:p>
            <a:pPr marL="0" indent="0">
              <a:buNone/>
              <a:defRPr/>
            </a:pPr>
            <a:r>
              <a:rPr lang="en-ZA" sz="2800" dirty="0">
                <a:latin typeface="Comic Sans MS" panose="030F0702030302020204" pitchFamily="66" charset="0"/>
                <a:hlinkClick r:id="rId2"/>
              </a:rPr>
              <a:t>Robin.Drennan@wits.ac.za</a:t>
            </a:r>
            <a:r>
              <a:rPr lang="en-ZA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90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Medical Research Council</a:t>
            </a:r>
          </a:p>
        </p:txBody>
      </p:sp>
      <p:sp>
        <p:nvSpPr>
          <p:cNvPr id="159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ZA" altLang="en-US" sz="2200">
                <a:latin typeface="Comic Sans MS" panose="030F0702030302020204" pitchFamily="66" charset="0"/>
              </a:rPr>
              <a:t>Self-initiated Research Grants (SIR)</a:t>
            </a:r>
          </a:p>
          <a:p>
            <a:pPr algn="just"/>
            <a:r>
              <a:rPr lang="en-ZA" altLang="en-US" sz="2200">
                <a:latin typeface="Comic Sans MS" panose="030F0702030302020204" pitchFamily="66" charset="0"/>
              </a:rPr>
              <a:t>Amount awarded max. R200,000/annum for 3 years</a:t>
            </a:r>
          </a:p>
          <a:p>
            <a:pPr algn="just"/>
            <a:r>
              <a:rPr lang="en-ZA" altLang="en-US" sz="2200">
                <a:latin typeface="Comic Sans MS" panose="030F0702030302020204" pitchFamily="66" charset="0"/>
              </a:rPr>
              <a:t>SA Citizens of permanent residents</a:t>
            </a:r>
          </a:p>
          <a:p>
            <a:pPr algn="just"/>
            <a:r>
              <a:rPr lang="en-ZA" altLang="en-US" sz="2200">
                <a:latin typeface="Comic Sans MS" panose="030F0702030302020204" pitchFamily="66" charset="0"/>
              </a:rPr>
              <a:t>Permanent employment or long-term contract in University/Joint appointment</a:t>
            </a:r>
          </a:p>
          <a:p>
            <a:pPr algn="just"/>
            <a:r>
              <a:rPr lang="en-ZA" altLang="en-US" sz="2200">
                <a:latin typeface="Comic Sans MS" panose="030F0702030302020204" pitchFamily="66" charset="0"/>
              </a:rPr>
              <a:t>Postgrad students cannot apply</a:t>
            </a:r>
          </a:p>
          <a:p>
            <a:pPr algn="just"/>
            <a:r>
              <a:rPr lang="en-ZA" altLang="en-US" sz="2200">
                <a:latin typeface="Comic Sans MS" panose="030F0702030302020204" pitchFamily="66" charset="0"/>
              </a:rPr>
              <a:t>Must have ethics committee approval when application submitted</a:t>
            </a:r>
          </a:p>
          <a:p>
            <a:pPr algn="just"/>
            <a:r>
              <a:rPr lang="en-ZA" altLang="en-US" sz="2200">
                <a:latin typeface="Comic Sans MS" panose="030F0702030302020204" pitchFamily="66" charset="0"/>
              </a:rPr>
              <a:t>Applications go first to University and then to MRC (closing date for Univ May, MRC Aug last year)</a:t>
            </a:r>
          </a:p>
          <a:p>
            <a:pPr algn="just"/>
            <a:r>
              <a:rPr lang="en-ZA" altLang="en-US" sz="2200">
                <a:latin typeface="Comic Sans MS" panose="030F0702030302020204" pitchFamily="66" charset="0"/>
              </a:rPr>
              <a:t>Website describes the evaluation process and what is considered. Reviewed by 3 external assessors and the MRC Grants Committee.</a:t>
            </a:r>
          </a:p>
        </p:txBody>
      </p:sp>
      <p:sp>
        <p:nvSpPr>
          <p:cNvPr id="159748" name="TextBox 3"/>
          <p:cNvSpPr txBox="1">
            <a:spLocks noChangeArrowheads="1"/>
          </p:cNvSpPr>
          <p:nvPr/>
        </p:nvSpPr>
        <p:spPr bwMode="auto">
          <a:xfrm>
            <a:off x="5132388" y="6124575"/>
            <a:ext cx="5078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ZA" altLang="en-US" sz="180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  <a:hlinkClick r:id="rId2"/>
              </a:rPr>
              <a:t>http://www.mrc.ac.za/funding/university.htm</a:t>
            </a:r>
            <a:endParaRPr lang="en-ZA" altLang="en-US" sz="180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73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MRC SIR grants</a:t>
            </a:r>
          </a:p>
        </p:txBody>
      </p:sp>
      <p:pic>
        <p:nvPicPr>
          <p:cNvPr id="1607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3514" y="1600201"/>
            <a:ext cx="6784975" cy="4525963"/>
          </a:xfrm>
        </p:spPr>
      </p:pic>
      <p:sp>
        <p:nvSpPr>
          <p:cNvPr id="160772" name="TextBox 4"/>
          <p:cNvSpPr txBox="1">
            <a:spLocks noChangeArrowheads="1"/>
          </p:cNvSpPr>
          <p:nvPr/>
        </p:nvSpPr>
        <p:spPr bwMode="auto">
          <a:xfrm>
            <a:off x="2703513" y="6308725"/>
            <a:ext cx="5237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ZA" altLang="en-US" sz="1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date for applications  28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46732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Office PowerPoint</Application>
  <PresentationFormat>Widescreen</PresentationFormat>
  <Paragraphs>95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1_Office Theme</vt:lpstr>
      <vt:lpstr>6_Office Theme</vt:lpstr>
      <vt:lpstr>Funding for Research</vt:lpstr>
      <vt:lpstr>Sources</vt:lpstr>
      <vt:lpstr>Own or supervisor’s funds</vt:lpstr>
      <vt:lpstr>Faculty Individual Grants</vt:lpstr>
      <vt:lpstr>Faculty - discipline specific</vt:lpstr>
      <vt:lpstr>Faculty Research Office</vt:lpstr>
      <vt:lpstr>University Research Committee</vt:lpstr>
      <vt:lpstr>Medical Research Council</vt:lpstr>
      <vt:lpstr>MRC SIR grants</vt:lpstr>
      <vt:lpstr>NRF</vt:lpstr>
      <vt:lpstr>Other sources</vt:lpstr>
      <vt:lpstr>Research Connect International</vt:lpstr>
      <vt:lpstr>Cost recovery</vt:lpstr>
      <vt:lpstr>How to apply for funds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for Research</dc:title>
  <dc:creator>Anushka Ajith</dc:creator>
  <cp:lastModifiedBy>Anushka Ajith</cp:lastModifiedBy>
  <cp:revision>1</cp:revision>
  <dcterms:created xsi:type="dcterms:W3CDTF">2020-09-22T21:52:33Z</dcterms:created>
  <dcterms:modified xsi:type="dcterms:W3CDTF">2020-09-22T21:52:43Z</dcterms:modified>
</cp:coreProperties>
</file>